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322" r:id="rId2"/>
    <p:sldId id="321" r:id="rId3"/>
    <p:sldId id="335" r:id="rId4"/>
    <p:sldId id="296" r:id="rId5"/>
    <p:sldId id="323" r:id="rId6"/>
    <p:sldId id="324" r:id="rId7"/>
    <p:sldId id="326" r:id="rId8"/>
    <p:sldId id="327" r:id="rId9"/>
    <p:sldId id="329" r:id="rId10"/>
    <p:sldId id="330" r:id="rId11"/>
    <p:sldId id="332" r:id="rId12"/>
    <p:sldId id="334" r:id="rId13"/>
    <p:sldId id="294" r:id="rId14"/>
    <p:sldId id="297" r:id="rId15"/>
  </p:sldIdLst>
  <p:sldSz cx="12192000" cy="6858000"/>
  <p:notesSz cx="6858000" cy="9144000"/>
  <p:embeddedFontLst>
    <p:embeddedFont>
      <p:font typeface="굴림체" panose="020B0609000101010101" pitchFamily="49" charset="-127"/>
      <p:regular r:id="rId18"/>
    </p:embeddedFont>
    <p:embeddedFont>
      <p:font typeface="맑은 고딕" panose="020B0503020000020004" pitchFamily="34" charset="-127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4" pos="38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C716"/>
    <a:srgbClr val="80C615"/>
    <a:srgbClr val="445C13"/>
    <a:srgbClr val="F4A75A"/>
    <a:srgbClr val="759928"/>
    <a:srgbClr val="455B14"/>
    <a:srgbClr val="12B4FF"/>
    <a:srgbClr val="012FC2"/>
    <a:srgbClr val="5C6871"/>
    <a:srgbClr val="6F8F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57" autoAdjust="0"/>
    <p:restoredTop sz="96582" autoAdjust="0"/>
  </p:normalViewPr>
  <p:slideViewPr>
    <p:cSldViewPr>
      <p:cViewPr varScale="1">
        <p:scale>
          <a:sx n="107" d="100"/>
          <a:sy n="107" d="100"/>
        </p:scale>
        <p:origin x="330" y="96"/>
      </p:cViewPr>
      <p:guideLst>
        <p:guide orient="horz" pos="2160"/>
        <p:guide pos="2880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2023-02-07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2023-02-07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911424" y="1052736"/>
            <a:ext cx="5544616" cy="187220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2023-02-07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262593" y="109163"/>
            <a:ext cx="8276732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262592" y="1413243"/>
            <a:ext cx="11522780" cy="4823421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rgbClr val="80C615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0" i="1" baseline="0">
                <a:solidFill>
                  <a:srgbClr val="80C615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0" i="1" baseline="0">
                <a:solidFill>
                  <a:srgbClr val="80C615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0" i="1" baseline="0">
                <a:solidFill>
                  <a:srgbClr val="80C615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0" i="1" baseline="0">
                <a:solidFill>
                  <a:srgbClr val="80C615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1" y="6500837"/>
            <a:ext cx="28448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2" y="6500837"/>
            <a:ext cx="38608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1" y="6500837"/>
            <a:ext cx="28448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262593" y="109163"/>
            <a:ext cx="8276732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rgbClr val="80C61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/>
          </p:nvPr>
        </p:nvSpPr>
        <p:spPr>
          <a:xfrm>
            <a:off x="262592" y="1413243"/>
            <a:ext cx="11522780" cy="4823421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"/>
            <a:ext cx="12189788" cy="6856756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2567608" y="2420888"/>
            <a:ext cx="7056784" cy="136783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1" y="19026"/>
            <a:ext cx="10972800" cy="796908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1" y="1062021"/>
            <a:ext cx="10972800" cy="5286412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2023-02-07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2" y="6429399"/>
            <a:ext cx="3860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491" rtl="0" eaLnBrk="1" latinLnBrk="1" hangingPunct="1">
        <a:spcBef>
          <a:spcPct val="0"/>
        </a:spcBef>
        <a:buNone/>
        <a:defRPr lang="ko-KR" altLang="en-US" sz="3799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09" indent="-373309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699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836" indent="-311091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364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110" indent="-248873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39855" indent="-248873" algn="l" defTabSz="995491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7600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346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091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0837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745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491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236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0982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8727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6473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219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1964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911424" y="1052736"/>
            <a:ext cx="5472608" cy="1872208"/>
          </a:xfrm>
        </p:spPr>
        <p:txBody>
          <a:bodyPr/>
          <a:lstStyle/>
          <a:p>
            <a:r>
              <a:rPr lang="en-US" altLang="ko-KR" dirty="0"/>
              <a:t>SOCCER PLAYER</a:t>
            </a:r>
            <a:br>
              <a:rPr lang="en-US" altLang="ko-KR" dirty="0"/>
            </a:br>
            <a:r>
              <a:rPr lang="en-US" altLang="ko-KR" b="1" dirty="0">
                <a:solidFill>
                  <a:srgbClr val="80C615"/>
                </a:solidFill>
              </a:rPr>
              <a:t>ANALYSIS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911424" y="3143816"/>
            <a:ext cx="4660304" cy="285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546" tIns="49773" rIns="99546" bIns="49773" numCol="1" anchor="t" anchorCtr="0" compatLnSpc="1">
            <a:prstTxWarp prst="textNoShape">
              <a:avLst/>
            </a:prstTxWarp>
            <a:spAutoFit/>
          </a:bodyPr>
          <a:lstStyle/>
          <a:p>
            <a:pPr defTabSz="91421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12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Data Analysts: </a:t>
            </a:r>
            <a:r>
              <a:rPr kumimoji="1" lang="en-US" altLang="ko-KR" sz="1200" dirty="0" err="1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Alexandr</a:t>
            </a:r>
            <a:r>
              <a:rPr kumimoji="1" lang="en-US" altLang="ko-KR" sz="12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200" dirty="0" err="1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Gorbulin</a:t>
            </a:r>
            <a:r>
              <a:rPr kumimoji="1" lang="en-US" altLang="ko-KR" sz="12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, Rocky Owens, and Francis </a:t>
            </a:r>
            <a:r>
              <a:rPr kumimoji="1" lang="en-US" altLang="ko-KR" sz="1200" dirty="0" err="1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Shobo</a:t>
            </a:r>
            <a:endParaRPr kumimoji="1" lang="en-US" altLang="ko-KR" sz="12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2" name="직사각형 13">
            <a:extLst>
              <a:ext uri="{FF2B5EF4-FFF2-40B4-BE49-F238E27FC236}">
                <a16:creationId xmlns:a16="http://schemas.microsoft.com/office/drawing/2014/main" id="{BD66B60A-7F9D-B497-8469-FF9D97933365}"/>
              </a:ext>
            </a:extLst>
          </p:cNvPr>
          <p:cNvSpPr/>
          <p:nvPr/>
        </p:nvSpPr>
        <p:spPr>
          <a:xfrm>
            <a:off x="931640" y="3505280"/>
            <a:ext cx="4660304" cy="285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546" tIns="49773" rIns="99546" bIns="49773" numCol="1" anchor="t" anchorCtr="0" compatLnSpc="1">
            <a:prstTxWarp prst="textNoShape">
              <a:avLst/>
            </a:prstTxWarp>
            <a:spAutoFit/>
          </a:bodyPr>
          <a:lstStyle/>
          <a:p>
            <a:pPr defTabSz="91421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12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February 8,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Player Position &amp; Cards Received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533BCB0E-3734-01A7-3338-C9028291FE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7846"/>
            <a:ext cx="12192000" cy="230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50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Player Position vs. Tackles/Tackles Won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658AB022-ADFE-D0F1-F568-509D47765A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656" y="1979676"/>
            <a:ext cx="6667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558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Goal distribution per Player Position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</a:p>
        </p:txBody>
      </p:sp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049EE4F5-5FF4-CCF3-28AE-2142A599E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080" y="2060848"/>
            <a:ext cx="7735839" cy="4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049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1199456" y="188640"/>
            <a:ext cx="4680520" cy="646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19" tIns="45709" rIns="91419" bIns="45709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600" b="1" dirty="0">
                <a:solidFill>
                  <a:srgbClr val="80C615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Analysis &amp; Conclusions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EC93B4-7871-CA98-AA7B-67089866E5D7}"/>
              </a:ext>
            </a:extLst>
          </p:cNvPr>
          <p:cNvSpPr txBox="1">
            <a:spLocks/>
          </p:cNvSpPr>
          <p:nvPr/>
        </p:nvSpPr>
        <p:spPr>
          <a:xfrm>
            <a:off x="838200" y="1196752"/>
            <a:ext cx="10515600" cy="4351338"/>
          </a:xfrm>
          <a:prstGeom prst="rect">
            <a:avLst/>
          </a:prstGeom>
        </p:spPr>
        <p:txBody>
          <a:bodyPr/>
          <a:lstStyle>
            <a:lvl1pPr marL="373309" indent="-373309" algn="l" defTabSz="995491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699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808836" indent="-311091" algn="l" defTabSz="995491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20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1244364" indent="-248873" algn="l" defTabSz="995491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1742110" indent="-248873" algn="l" defTabSz="995491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20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2239855" indent="-248873" algn="l" defTabSz="995491" rtl="0" eaLnBrk="1" latinLnBrk="1" hangingPunct="1">
              <a:spcBef>
                <a:spcPct val="20000"/>
              </a:spcBef>
              <a:buFont typeface="Arial" pitchFamily="34" charset="0"/>
              <a:buChar char="»"/>
              <a:defRPr lang="ko-KR" altLang="en-US" sz="20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737600" indent="-248873" algn="l" defTabSz="995491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346" indent="-248873" algn="l" defTabSz="995491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091" indent="-248873" algn="l" defTabSz="995491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0837" indent="-248873" algn="l" defTabSz="995491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7FC716"/>
                </a:solidFill>
              </a:rPr>
              <a:t>Write up summaries, major findings, and implications.</a:t>
            </a:r>
          </a:p>
          <a:p>
            <a:r>
              <a:rPr lang="en-US" dirty="0">
                <a:solidFill>
                  <a:srgbClr val="7FC716"/>
                </a:solidFill>
              </a:rPr>
              <a:t>Each question answered precisely with ample info</a:t>
            </a:r>
          </a:p>
          <a:p>
            <a:r>
              <a:rPr lang="en-US" dirty="0">
                <a:solidFill>
                  <a:srgbClr val="7FC716"/>
                </a:solidFill>
              </a:rPr>
              <a:t>Findings strongly support #s &amp; viz</a:t>
            </a:r>
          </a:p>
          <a:p>
            <a:r>
              <a:rPr lang="en-US" dirty="0">
                <a:solidFill>
                  <a:srgbClr val="7FC716"/>
                </a:solidFill>
              </a:rPr>
              <a:t>Each question supported with statistical analysis (aggregation, correlation, comparison, summary stats, sentiment analysis, time series analysis, liner regression, etc.)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567608" y="2636912"/>
            <a:ext cx="7056784" cy="1367835"/>
          </a:xfrm>
        </p:spPr>
        <p:txBody>
          <a:bodyPr/>
          <a:lstStyle/>
          <a:p>
            <a:r>
              <a:rPr lang="en-US" altLang="ko-KR" dirty="0">
                <a:solidFill>
                  <a:srgbClr val="7FC716"/>
                </a:solidFill>
              </a:rPr>
              <a:t>THANK YOU!</a:t>
            </a:r>
            <a:endParaRPr lang="ko-KR" altLang="en-US" dirty="0">
              <a:solidFill>
                <a:srgbClr val="7FC71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Scope &amp; Purpose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4EF2A4-DA36-F167-909A-97597F54643A}"/>
              </a:ext>
            </a:extLst>
          </p:cNvPr>
          <p:cNvSpPr txBox="1"/>
          <p:nvPr/>
        </p:nvSpPr>
        <p:spPr>
          <a:xfrm>
            <a:off x="335360" y="1268760"/>
            <a:ext cx="115212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Using a Kaggle.com merged data set from trasnfermarkt.de and fbref.com, soccer players from the top five</a:t>
            </a:r>
          </a:p>
          <a:p>
            <a:r>
              <a:rPr lang="en-US" dirty="0"/>
              <a:t>      European leagues are analyzed using statistics to determine the relationship to player value.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purpose of this soccer analysis is to reveal the statistics that make a player or soccer club more valuable than the others.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4" name="Picture 13" descr="Table&#10;&#10;Description automatically generated with low confidence">
            <a:extLst>
              <a:ext uri="{FF2B5EF4-FFF2-40B4-BE49-F238E27FC236}">
                <a16:creationId xmlns:a16="http://schemas.microsoft.com/office/drawing/2014/main" id="{8BC11359-B78D-F455-877D-C611C59781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0" y="3062260"/>
            <a:ext cx="11161240" cy="25269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Questions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76A86-1BE8-7313-FC6D-6DD5AC532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253331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1. Which nationality has the most valuable players?</a:t>
            </a:r>
          </a:p>
          <a:p>
            <a:r>
              <a:rPr lang="en-US" dirty="0"/>
              <a:t>2. Which league has the most valuable players?</a:t>
            </a:r>
          </a:p>
          <a:p>
            <a:r>
              <a:rPr lang="en-US" dirty="0"/>
              <a:t>3. What is foot preference in relation to goals scored?</a:t>
            </a:r>
          </a:p>
          <a:p>
            <a:r>
              <a:rPr lang="en-US" dirty="0"/>
              <a:t>4. Which player plays the most minutes and receives the most red cards?</a:t>
            </a:r>
          </a:p>
          <a:p>
            <a:r>
              <a:rPr lang="en-US" dirty="0"/>
              <a:t>5. At what age is a soccer player at their highest value?</a:t>
            </a:r>
          </a:p>
          <a:p>
            <a:r>
              <a:rPr lang="en-US" dirty="0"/>
              <a:t>6. Which squad is the most valuable?</a:t>
            </a:r>
          </a:p>
          <a:p>
            <a:r>
              <a:rPr lang="en-US" dirty="0"/>
              <a:t>7. 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does the league in which the player plays affect their value, goals scored, and minutes played?</a:t>
            </a:r>
            <a:endParaRPr lang="en-US" dirty="0"/>
          </a:p>
          <a:p>
            <a:r>
              <a:rPr lang="en-US" dirty="0"/>
              <a:t>8. 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does the number of tackles and tackles won relate to the player's position?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648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Seaborn Pair Plot – What data to use?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62592" y="1413243"/>
            <a:ext cx="3745176" cy="4823421"/>
          </a:xfrm>
        </p:spPr>
        <p:txBody>
          <a:bodyPr/>
          <a:lstStyle/>
          <a:p>
            <a:r>
              <a:rPr lang="en-US" altLang="ko-KR" dirty="0"/>
              <a:t>- Pair plot created to check for dependencies of the relationship between chosen variables.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CF05D3-43F9-AE5F-DE14-E5C52656B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139" y="1018993"/>
            <a:ext cx="6319341" cy="581398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Player Goal Statistics</a:t>
            </a:r>
            <a:endParaRPr lang="ko-KR" altLang="en-US" dirty="0"/>
          </a:p>
        </p:txBody>
      </p:sp>
      <p:pic>
        <p:nvPicPr>
          <p:cNvPr id="4" name="Picture 3" descr="Chart, scatter chart">
            <a:extLst>
              <a:ext uri="{FF2B5EF4-FFF2-40B4-BE49-F238E27FC236}">
                <a16:creationId xmlns:a16="http://schemas.microsoft.com/office/drawing/2014/main" id="{2588E445-DADE-D4BC-A939-3F33808B5F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604"/>
          <a:stretch/>
        </p:blipFill>
        <p:spPr>
          <a:xfrm>
            <a:off x="262593" y="2899044"/>
            <a:ext cx="5328592" cy="683648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83BF222E-EF28-91B5-B651-E347C634A9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517"/>
          <a:stretch/>
        </p:blipFill>
        <p:spPr>
          <a:xfrm>
            <a:off x="5204342" y="2741498"/>
            <a:ext cx="6346614" cy="871780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A93C40A4-257C-AD0F-C8BC-59E880830A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24" y="3379415"/>
            <a:ext cx="4953000" cy="3438525"/>
          </a:xfrm>
          <a:prstGeom prst="rect">
            <a:avLst/>
          </a:prstGeom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A2CD0EE3-2C80-C237-7D65-01C53143E6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257" y="3290404"/>
            <a:ext cx="4824536" cy="350525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76C9E6F-3BE6-FE0D-FECC-A2B62DAA31B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994" t="37335" r="29717" b="41077"/>
          <a:stretch/>
        </p:blipFill>
        <p:spPr>
          <a:xfrm>
            <a:off x="1156938" y="1093999"/>
            <a:ext cx="9878123" cy="200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183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Main Players Statistics </a:t>
            </a:r>
            <a:endParaRPr lang="ko-KR" altLang="en-US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A484A9F8-D5BF-D57A-644B-4DAB46A125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184" y="1052736"/>
            <a:ext cx="4009814" cy="2673209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782C1F6E-2C4D-44F9-7212-1407BF80F7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792" y="3501008"/>
            <a:ext cx="4009814" cy="3341512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BCF25C86-B229-1FF3-438D-47871CDD58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79" y="3608655"/>
            <a:ext cx="3757981" cy="3131651"/>
          </a:xfrm>
          <a:prstGeom prst="rect">
            <a:avLst/>
          </a:prstGeom>
        </p:spPr>
      </p:pic>
      <p:pic>
        <p:nvPicPr>
          <p:cNvPr id="9" name="Picture 8" descr="Chart, pie chart&#10;&#10;Description automatically generated">
            <a:extLst>
              <a:ext uri="{FF2B5EF4-FFF2-40B4-BE49-F238E27FC236}">
                <a16:creationId xmlns:a16="http://schemas.microsoft.com/office/drawing/2014/main" id="{3EDD2525-EB3D-0520-41ED-E7EADC9804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735" y="2132856"/>
            <a:ext cx="3773632" cy="3773632"/>
          </a:xfrm>
          <a:prstGeom prst="rect">
            <a:avLst/>
          </a:prstGeom>
        </p:spPr>
      </p:pic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E3EEFDAE-DAAE-725E-F3C2-1A9F20E95C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02" y="1007950"/>
            <a:ext cx="4170282" cy="278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673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Scatter &amp; Box Plot – Value vs. League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</a:p>
        </p:txBody>
      </p:sp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CC752F0A-E0F2-EB8E-3903-0C1ABB467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720" y="1196752"/>
            <a:ext cx="6769492" cy="549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405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Foot Preference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</a:p>
        </p:txBody>
      </p:sp>
      <p:pic>
        <p:nvPicPr>
          <p:cNvPr id="4" name="Picture 3" descr="Chart, bar chart, histogram&#10;&#10;Description automatically generated">
            <a:extLst>
              <a:ext uri="{FF2B5EF4-FFF2-40B4-BE49-F238E27FC236}">
                <a16:creationId xmlns:a16="http://schemas.microsoft.com/office/drawing/2014/main" id="{ACA6721B-2284-D329-E9EB-A33E1B541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776" y="1772816"/>
            <a:ext cx="57150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479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Player Value &amp; Age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4AF96F30-47BC-E4A2-8EC7-23D5EB5FC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00" y="3140967"/>
            <a:ext cx="5236441" cy="3740315"/>
          </a:xfrm>
          <a:prstGeom prst="rect">
            <a:avLst/>
          </a:prstGeo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888C9526-E972-F553-4BAE-068D2E6870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438" y="1340768"/>
            <a:ext cx="5715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900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11774</TotalTime>
  <Words>347</Words>
  <Application>Microsoft Office PowerPoint</Application>
  <PresentationFormat>Widescreen</PresentationFormat>
  <Paragraphs>40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굴림체</vt:lpstr>
      <vt:lpstr>Calibri Light</vt:lpstr>
      <vt:lpstr>Calibri</vt:lpstr>
      <vt:lpstr>맑은 고딕</vt:lpstr>
      <vt:lpstr>Arial</vt:lpstr>
      <vt:lpstr>Office 테마</vt:lpstr>
      <vt:lpstr>SOCCER PLAYER ANALYSIS</vt:lpstr>
      <vt:lpstr>Scope &amp; Purpose</vt:lpstr>
      <vt:lpstr>Questions</vt:lpstr>
      <vt:lpstr>Seaborn Pair Plot – What data to use?</vt:lpstr>
      <vt:lpstr>Player Goal Statistics</vt:lpstr>
      <vt:lpstr>Main Players Statistics </vt:lpstr>
      <vt:lpstr>Scatter &amp; Box Plot – Value vs. League</vt:lpstr>
      <vt:lpstr>Foot Preference</vt:lpstr>
      <vt:lpstr>Player Value &amp; Age</vt:lpstr>
      <vt:lpstr>Player Position &amp; Cards Received</vt:lpstr>
      <vt:lpstr>Player Position vs. Tackles/Tackles Won</vt:lpstr>
      <vt:lpstr>Goal distribution per Player Position</vt:lpstr>
      <vt:lpstr>PowerPoint Presentation</vt:lpstr>
      <vt:lpstr>THANK YOU!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Rocky Owens</cp:lastModifiedBy>
  <cp:revision>2</cp:revision>
  <dcterms:created xsi:type="dcterms:W3CDTF">2010-02-01T08:03:16Z</dcterms:created>
  <dcterms:modified xsi:type="dcterms:W3CDTF">2023-02-08T04:08:28Z</dcterms:modified>
  <cp:category>www.slidemembers.com</cp:category>
</cp:coreProperties>
</file>

<file path=docProps/thumbnail.jpeg>
</file>